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42" r:id="rId2"/>
    <p:sldId id="351" r:id="rId3"/>
    <p:sldId id="350" r:id="rId4"/>
    <p:sldId id="353" r:id="rId5"/>
    <p:sldId id="343" r:id="rId6"/>
    <p:sldId id="347" r:id="rId7"/>
    <p:sldId id="356" r:id="rId8"/>
    <p:sldId id="357" r:id="rId9"/>
    <p:sldId id="358" r:id="rId10"/>
    <p:sldId id="359" r:id="rId11"/>
    <p:sldId id="36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서진석(2017180016)" initials="서" lastIdx="1" clrIdx="0">
    <p:extLst>
      <p:ext uri="{19B8F6BF-5375-455C-9EA6-DF929625EA0E}">
        <p15:presenceInfo xmlns:p15="http://schemas.microsoft.com/office/powerpoint/2012/main" userId="서진석(2017180016)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CB6E"/>
    <a:srgbClr val="1F4E79"/>
    <a:srgbClr val="47220E"/>
    <a:srgbClr val="75DDFB"/>
    <a:srgbClr val="54B8D3"/>
    <a:srgbClr val="F5C17E"/>
    <a:srgbClr val="45110B"/>
    <a:srgbClr val="F4F1E8"/>
    <a:srgbClr val="EFD19F"/>
    <a:srgbClr val="FFE0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2A409E-F5C8-4861-AB23-32E952820B0A}" v="716" dt="2021-09-08T07:23:14.9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33" autoAdjust="0"/>
    <p:restoredTop sz="95847" autoAdjust="0"/>
  </p:normalViewPr>
  <p:slideViewPr>
    <p:cSldViewPr snapToGrid="0">
      <p:cViewPr varScale="1">
        <p:scale>
          <a:sx n="109" d="100"/>
          <a:sy n="109" d="100"/>
        </p:scale>
        <p:origin x="88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sv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92A4D-9E2F-4B21-AA4A-B51B209F0449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55848-2C96-4BA4-91AC-DC2507306A5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130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55848-2C96-4BA4-91AC-DC2507306A5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275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355848-2C96-4BA4-91AC-DC2507306A5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068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2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42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4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8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734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46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22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2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5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/>
              <a:t>2022-11-08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5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그룹 26"/>
          <p:cNvGrpSpPr/>
          <p:nvPr/>
        </p:nvGrpSpPr>
        <p:grpSpPr>
          <a:xfrm>
            <a:off x="0" y="-5996"/>
            <a:ext cx="6128678" cy="6857999"/>
            <a:chOff x="0" y="5390"/>
            <a:chExt cx="6128678" cy="6857999"/>
          </a:xfrm>
        </p:grpSpPr>
        <p:sp>
          <p:nvSpPr>
            <p:cNvPr id="29" name="자유형 28"/>
            <p:cNvSpPr/>
            <p:nvPr/>
          </p:nvSpPr>
          <p:spPr>
            <a:xfrm>
              <a:off x="3055839" y="3429001"/>
              <a:ext cx="17000" cy="10777"/>
            </a:xfrm>
            <a:custGeom>
              <a:avLst/>
              <a:gdLst>
                <a:gd name="connsiteX0" fmla="*/ 0 w 17000"/>
                <a:gd name="connsiteY0" fmla="*/ 0 h 10777"/>
                <a:gd name="connsiteX1" fmla="*/ 17000 w 17000"/>
                <a:gd name="connsiteY1" fmla="*/ 0 h 10777"/>
                <a:gd name="connsiteX2" fmla="*/ 0 w 17000"/>
                <a:gd name="connsiteY2" fmla="*/ 10777 h 10777"/>
                <a:gd name="connsiteX3" fmla="*/ 0 w 17000"/>
                <a:gd name="connsiteY3" fmla="*/ 0 h 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000" h="10777">
                  <a:moveTo>
                    <a:pt x="0" y="0"/>
                  </a:moveTo>
                  <a:lnTo>
                    <a:pt x="17000" y="0"/>
                  </a:lnTo>
                  <a:lnTo>
                    <a:pt x="0" y="1077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>
              <a:off x="0" y="5390"/>
              <a:ext cx="6128678" cy="6857999"/>
            </a:xfrm>
            <a:custGeom>
              <a:avLst/>
              <a:gdLst>
                <a:gd name="connsiteX0" fmla="*/ 0 w 6128678"/>
                <a:gd name="connsiteY0" fmla="*/ 0 h 6857999"/>
                <a:gd name="connsiteX1" fmla="*/ 6053910 w 6128678"/>
                <a:gd name="connsiteY1" fmla="*/ 0 h 6857999"/>
                <a:gd name="connsiteX2" fmla="*/ 6075001 w 6128678"/>
                <a:gd name="connsiteY2" fmla="*/ 76952 h 6857999"/>
                <a:gd name="connsiteX3" fmla="*/ 5356405 w 6128678"/>
                <a:gd name="connsiteY3" fmla="*/ 2263687 h 6857999"/>
                <a:gd name="connsiteX4" fmla="*/ 365780 w 6128678"/>
                <a:gd name="connsiteY4" fmla="*/ 6609411 h 6857999"/>
                <a:gd name="connsiteX5" fmla="*/ 184704 w 6128678"/>
                <a:gd name="connsiteY5" fmla="*/ 6751688 h 6857999"/>
                <a:gd name="connsiteX6" fmla="*/ 17000 w 6128678"/>
                <a:gd name="connsiteY6" fmla="*/ 6857999 h 6857999"/>
                <a:gd name="connsiteX7" fmla="*/ 0 w 6128678"/>
                <a:gd name="connsiteY7" fmla="*/ 6857999 h 6857999"/>
                <a:gd name="connsiteX8" fmla="*/ 0 w 6128678"/>
                <a:gd name="connsiteY8" fmla="*/ 0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8678" h="6857999">
                  <a:moveTo>
                    <a:pt x="0" y="0"/>
                  </a:moveTo>
                  <a:lnTo>
                    <a:pt x="6053910" y="0"/>
                  </a:lnTo>
                  <a:lnTo>
                    <a:pt x="6075001" y="76952"/>
                  </a:lnTo>
                  <a:cubicBezTo>
                    <a:pt x="6248214" y="855923"/>
                    <a:pt x="6000534" y="1702794"/>
                    <a:pt x="5356405" y="2263687"/>
                  </a:cubicBezTo>
                  <a:lnTo>
                    <a:pt x="365780" y="6609411"/>
                  </a:lnTo>
                  <a:cubicBezTo>
                    <a:pt x="307224" y="6660401"/>
                    <a:pt x="246776" y="6707821"/>
                    <a:pt x="184704" y="6751688"/>
                  </a:cubicBezTo>
                  <a:lnTo>
                    <a:pt x="17000" y="6857999"/>
                  </a:lnTo>
                  <a:lnTo>
                    <a:pt x="0" y="685799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26000"/>
              </a:blip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자유형 30"/>
            <p:cNvSpPr/>
            <p:nvPr/>
          </p:nvSpPr>
          <p:spPr>
            <a:xfrm>
              <a:off x="0" y="5390"/>
              <a:ext cx="6128678" cy="6857999"/>
            </a:xfrm>
            <a:custGeom>
              <a:avLst/>
              <a:gdLst>
                <a:gd name="connsiteX0" fmla="*/ 0 w 6128678"/>
                <a:gd name="connsiteY0" fmla="*/ 0 h 6857999"/>
                <a:gd name="connsiteX1" fmla="*/ 6053910 w 6128678"/>
                <a:gd name="connsiteY1" fmla="*/ 0 h 6857999"/>
                <a:gd name="connsiteX2" fmla="*/ 6075001 w 6128678"/>
                <a:gd name="connsiteY2" fmla="*/ 76952 h 6857999"/>
                <a:gd name="connsiteX3" fmla="*/ 5356405 w 6128678"/>
                <a:gd name="connsiteY3" fmla="*/ 2263687 h 6857999"/>
                <a:gd name="connsiteX4" fmla="*/ 365780 w 6128678"/>
                <a:gd name="connsiteY4" fmla="*/ 6609411 h 6857999"/>
                <a:gd name="connsiteX5" fmla="*/ 184704 w 6128678"/>
                <a:gd name="connsiteY5" fmla="*/ 6751688 h 6857999"/>
                <a:gd name="connsiteX6" fmla="*/ 17000 w 6128678"/>
                <a:gd name="connsiteY6" fmla="*/ 6857999 h 6857999"/>
                <a:gd name="connsiteX7" fmla="*/ 0 w 6128678"/>
                <a:gd name="connsiteY7" fmla="*/ 6857999 h 6857999"/>
                <a:gd name="connsiteX8" fmla="*/ 0 w 6128678"/>
                <a:gd name="connsiteY8" fmla="*/ 0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8678" h="6857999">
                  <a:moveTo>
                    <a:pt x="0" y="0"/>
                  </a:moveTo>
                  <a:lnTo>
                    <a:pt x="6053910" y="0"/>
                  </a:lnTo>
                  <a:lnTo>
                    <a:pt x="6075001" y="76952"/>
                  </a:lnTo>
                  <a:cubicBezTo>
                    <a:pt x="6248214" y="855923"/>
                    <a:pt x="6000534" y="1702794"/>
                    <a:pt x="5356405" y="2263687"/>
                  </a:cubicBezTo>
                  <a:lnTo>
                    <a:pt x="365780" y="6609411"/>
                  </a:lnTo>
                  <a:cubicBezTo>
                    <a:pt x="307224" y="6660401"/>
                    <a:pt x="246776" y="6707821"/>
                    <a:pt x="184704" y="6751688"/>
                  </a:cubicBezTo>
                  <a:lnTo>
                    <a:pt x="17000" y="6857999"/>
                  </a:lnTo>
                  <a:lnTo>
                    <a:pt x="0" y="6857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8" name="자유형 27"/>
          <p:cNvSpPr/>
          <p:nvPr/>
        </p:nvSpPr>
        <p:spPr>
          <a:xfrm rot="19137083">
            <a:off x="249834" y="2692307"/>
            <a:ext cx="8866887" cy="1478520"/>
          </a:xfrm>
          <a:custGeom>
            <a:avLst/>
            <a:gdLst>
              <a:gd name="connsiteX0" fmla="*/ 9058596 w 9076292"/>
              <a:gd name="connsiteY0" fmla="*/ 0 h 1264524"/>
              <a:gd name="connsiteX1" fmla="*/ 9076292 w 9076292"/>
              <a:gd name="connsiteY1" fmla="*/ 15409 h 1264524"/>
              <a:gd name="connsiteX2" fmla="*/ 9041664 w 9076292"/>
              <a:gd name="connsiteY2" fmla="*/ 87293 h 1264524"/>
              <a:gd name="connsiteX3" fmla="*/ 7063706 w 9076292"/>
              <a:gd name="connsiteY3" fmla="*/ 1264524 h 1264524"/>
              <a:gd name="connsiteX4" fmla="*/ 446180 w 9076292"/>
              <a:gd name="connsiteY4" fmla="*/ 1264524 h 1264524"/>
              <a:gd name="connsiteX5" fmla="*/ 216187 w 9076292"/>
              <a:gd name="connsiteY5" fmla="*/ 1252910 h 1264524"/>
              <a:gd name="connsiteX6" fmla="*/ 0 w 9076292"/>
              <a:gd name="connsiteY6" fmla="*/ 1219916 h 1264524"/>
              <a:gd name="connsiteX7" fmla="*/ 20956 w 9076292"/>
              <a:gd name="connsiteY7" fmla="*/ 1195850 h 1264524"/>
              <a:gd name="connsiteX8" fmla="*/ 205023 w 9076292"/>
              <a:gd name="connsiteY8" fmla="*/ 1223942 h 1264524"/>
              <a:gd name="connsiteX9" fmla="*/ 435016 w 9076292"/>
              <a:gd name="connsiteY9" fmla="*/ 1235556 h 1264524"/>
              <a:gd name="connsiteX10" fmla="*/ 7052542 w 9076292"/>
              <a:gd name="connsiteY10" fmla="*/ 1235556 h 1264524"/>
              <a:gd name="connsiteX11" fmla="*/ 9030500 w 9076292"/>
              <a:gd name="connsiteY11" fmla="*/ 58325 h 1264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076292" h="1264524">
                <a:moveTo>
                  <a:pt x="9058596" y="0"/>
                </a:moveTo>
                <a:lnTo>
                  <a:pt x="9076292" y="15409"/>
                </a:lnTo>
                <a:lnTo>
                  <a:pt x="9041664" y="87293"/>
                </a:lnTo>
                <a:cubicBezTo>
                  <a:pt x="8660743" y="788505"/>
                  <a:pt x="7917815" y="1264525"/>
                  <a:pt x="7063706" y="1264524"/>
                </a:cubicBezTo>
                <a:lnTo>
                  <a:pt x="446180" y="1264524"/>
                </a:lnTo>
                <a:cubicBezTo>
                  <a:pt x="368534" y="1264524"/>
                  <a:pt x="291807" y="1260590"/>
                  <a:pt x="216187" y="1252910"/>
                </a:cubicBezTo>
                <a:lnTo>
                  <a:pt x="0" y="1219916"/>
                </a:lnTo>
                <a:lnTo>
                  <a:pt x="20956" y="1195850"/>
                </a:lnTo>
                <a:lnTo>
                  <a:pt x="205023" y="1223942"/>
                </a:lnTo>
                <a:cubicBezTo>
                  <a:pt x="280643" y="1231622"/>
                  <a:pt x="357370" y="1235556"/>
                  <a:pt x="435016" y="1235556"/>
                </a:cubicBezTo>
                <a:lnTo>
                  <a:pt x="7052542" y="1235556"/>
                </a:lnTo>
                <a:cubicBezTo>
                  <a:pt x="7906651" y="1235556"/>
                  <a:pt x="8649578" y="759537"/>
                  <a:pt x="9030500" y="58325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평행 사변형 19"/>
          <p:cNvSpPr/>
          <p:nvPr/>
        </p:nvSpPr>
        <p:spPr>
          <a:xfrm>
            <a:off x="3027973" y="1985337"/>
            <a:ext cx="826477" cy="478972"/>
          </a:xfrm>
          <a:prstGeom prst="parallelogram">
            <a:avLst>
              <a:gd name="adj" fmla="val 11525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평행 사변형 21"/>
          <p:cNvSpPr/>
          <p:nvPr/>
        </p:nvSpPr>
        <p:spPr>
          <a:xfrm>
            <a:off x="3450210" y="1985337"/>
            <a:ext cx="826477" cy="478972"/>
          </a:xfrm>
          <a:prstGeom prst="parallelogram">
            <a:avLst>
              <a:gd name="adj" fmla="val 11525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193320" y="503055"/>
            <a:ext cx="4999931" cy="11975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i="1" dirty="0">
                <a:solidFill>
                  <a:schemeClr val="bg1"/>
                </a:solidFill>
              </a:rPr>
              <a:t>Game Interface - Engineered </a:t>
            </a:r>
          </a:p>
          <a:p>
            <a:pPr>
              <a:lnSpc>
                <a:spcPct val="150000"/>
              </a:lnSpc>
            </a:pPr>
            <a:r>
              <a:rPr lang="en-US" altLang="ko-KR" sz="3200" b="1" i="1" dirty="0">
                <a:solidFill>
                  <a:schemeClr val="bg1"/>
                </a:solidFill>
              </a:rPr>
              <a:t>ARK Survival Evolved</a:t>
            </a:r>
          </a:p>
        </p:txBody>
      </p:sp>
      <p:sp>
        <p:nvSpPr>
          <p:cNvPr id="78" name="직사각형 77"/>
          <p:cNvSpPr/>
          <p:nvPr/>
        </p:nvSpPr>
        <p:spPr>
          <a:xfrm>
            <a:off x="6801643" y="4449453"/>
            <a:ext cx="5534592" cy="6553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700" b="1" i="1" dirty="0">
                <a:solidFill>
                  <a:srgbClr val="444444"/>
                </a:solidFill>
              </a:rPr>
              <a:t>Survival game UI Improvement</a:t>
            </a:r>
          </a:p>
        </p:txBody>
      </p:sp>
      <p:sp>
        <p:nvSpPr>
          <p:cNvPr id="79" name="직사각형 78"/>
          <p:cNvSpPr/>
          <p:nvPr/>
        </p:nvSpPr>
        <p:spPr>
          <a:xfrm>
            <a:off x="6932925" y="5119351"/>
            <a:ext cx="5093950" cy="4571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0" name="직사각형 79"/>
          <p:cNvSpPr/>
          <p:nvPr/>
        </p:nvSpPr>
        <p:spPr>
          <a:xfrm>
            <a:off x="11342191" y="5104825"/>
            <a:ext cx="7588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r"/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박성현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7160957" y="2081214"/>
            <a:ext cx="143609" cy="143609"/>
          </a:xfrm>
          <a:prstGeom prst="ellipse">
            <a:avLst/>
          </a:prstGeom>
          <a:solidFill>
            <a:schemeClr val="bg1"/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/>
          <p:cNvSpPr/>
          <p:nvPr/>
        </p:nvSpPr>
        <p:spPr>
          <a:xfrm>
            <a:off x="7086414" y="2287653"/>
            <a:ext cx="20313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2000" b="1" i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구현한 기능</a:t>
            </a:r>
            <a:r>
              <a:rPr lang="en-US" altLang="ko-KR" sz="2000" b="1" i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	</a:t>
            </a:r>
            <a:endParaRPr lang="ko-KR" altLang="en-US" sz="1600" i="1" dirty="0">
              <a:solidFill>
                <a:srgbClr val="595959"/>
              </a:solidFill>
              <a:latin typeface="맑은 고딕" panose="020B0503020000020004" pitchFamily="50" charset="-127"/>
              <a:cs typeface="Aharoni" panose="02010803020104030203" pitchFamily="2" charset="-79"/>
            </a:endParaRPr>
          </a:p>
        </p:txBody>
      </p:sp>
      <p:sp>
        <p:nvSpPr>
          <p:cNvPr id="83" name="타원 82"/>
          <p:cNvSpPr/>
          <p:nvPr/>
        </p:nvSpPr>
        <p:spPr>
          <a:xfrm>
            <a:off x="6336530" y="2826316"/>
            <a:ext cx="143609" cy="143609"/>
          </a:xfrm>
          <a:prstGeom prst="ellipse">
            <a:avLst/>
          </a:prstGeom>
          <a:solidFill>
            <a:schemeClr val="bg1"/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타원 84"/>
          <p:cNvSpPr/>
          <p:nvPr/>
        </p:nvSpPr>
        <p:spPr>
          <a:xfrm>
            <a:off x="5435409" y="3585667"/>
            <a:ext cx="143609" cy="143609"/>
          </a:xfrm>
          <a:prstGeom prst="ellipse">
            <a:avLst/>
          </a:prstGeom>
          <a:solidFill>
            <a:schemeClr val="bg1"/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4631653" y="4264414"/>
            <a:ext cx="143609" cy="143609"/>
          </a:xfrm>
          <a:prstGeom prst="ellipse">
            <a:avLst/>
          </a:prstGeom>
          <a:solidFill>
            <a:schemeClr val="bg1"/>
          </a:solidFill>
          <a:ln w="28575">
            <a:solidFill>
              <a:srgbClr val="1F4E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/>
          <p:cNvSpPr/>
          <p:nvPr/>
        </p:nvSpPr>
        <p:spPr>
          <a:xfrm>
            <a:off x="4518066" y="4469349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2000" b="1" i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느낀점</a:t>
            </a:r>
            <a:r>
              <a:rPr lang="ko-KR" altLang="en-US" sz="2000" b="1" i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 </a:t>
            </a:r>
            <a:endParaRPr lang="ko-KR" altLang="en-US" sz="1600" i="1" dirty="0">
              <a:solidFill>
                <a:srgbClr val="595959"/>
              </a:solidFill>
              <a:latin typeface="맑은 고딕" panose="020B0503020000020004" pitchFamily="50" charset="-127"/>
              <a:cs typeface="Aharoni" panose="02010803020104030203" pitchFamily="2" charset="-79"/>
            </a:endParaRPr>
          </a:p>
        </p:txBody>
      </p:sp>
      <p:sp>
        <p:nvSpPr>
          <p:cNvPr id="95" name="자유형 94"/>
          <p:cNvSpPr/>
          <p:nvPr/>
        </p:nvSpPr>
        <p:spPr>
          <a:xfrm rot="19137083" flipH="1" flipV="1">
            <a:off x="4692640" y="2807522"/>
            <a:ext cx="9031649" cy="1285476"/>
          </a:xfrm>
          <a:custGeom>
            <a:avLst/>
            <a:gdLst>
              <a:gd name="connsiteX0" fmla="*/ 0 w 7156461"/>
              <a:gd name="connsiteY0" fmla="*/ 1478520 h 1478520"/>
              <a:gd name="connsiteX1" fmla="*/ 29493 w 7156461"/>
              <a:gd name="connsiteY1" fmla="*/ 1444650 h 1478520"/>
              <a:gd name="connsiteX2" fmla="*/ 5179402 w 7156461"/>
              <a:gd name="connsiteY2" fmla="*/ 1444650 h 1478520"/>
              <a:gd name="connsiteX3" fmla="*/ 7111725 w 7156461"/>
              <a:gd name="connsiteY3" fmla="*/ 68195 h 1478520"/>
              <a:gd name="connsiteX4" fmla="*/ 7139173 w 7156461"/>
              <a:gd name="connsiteY4" fmla="*/ 0 h 1478520"/>
              <a:gd name="connsiteX5" fmla="*/ 7156461 w 7156461"/>
              <a:gd name="connsiteY5" fmla="*/ 18016 h 1478520"/>
              <a:gd name="connsiteX6" fmla="*/ 7122632 w 7156461"/>
              <a:gd name="connsiteY6" fmla="*/ 102066 h 1478520"/>
              <a:gd name="connsiteX7" fmla="*/ 5190309 w 7156461"/>
              <a:gd name="connsiteY7" fmla="*/ 1478520 h 1478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156461" h="1478520">
                <a:moveTo>
                  <a:pt x="0" y="1478520"/>
                </a:moveTo>
                <a:lnTo>
                  <a:pt x="29493" y="1444650"/>
                </a:lnTo>
                <a:lnTo>
                  <a:pt x="5179402" y="1444650"/>
                </a:lnTo>
                <a:cubicBezTo>
                  <a:pt x="6013806" y="1444650"/>
                  <a:pt x="6739592" y="888074"/>
                  <a:pt x="7111725" y="68195"/>
                </a:cubicBezTo>
                <a:lnTo>
                  <a:pt x="7139173" y="0"/>
                </a:lnTo>
                <a:lnTo>
                  <a:pt x="7156461" y="18016"/>
                </a:lnTo>
                <a:lnTo>
                  <a:pt x="7122632" y="102066"/>
                </a:lnTo>
                <a:cubicBezTo>
                  <a:pt x="6750499" y="921944"/>
                  <a:pt x="6024713" y="1478521"/>
                  <a:pt x="5190309" y="1478520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E2E7E380-59CF-4761-858B-825173A3EEB0}"/>
              </a:ext>
            </a:extLst>
          </p:cNvPr>
          <p:cNvSpPr/>
          <p:nvPr/>
        </p:nvSpPr>
        <p:spPr>
          <a:xfrm>
            <a:off x="6493803" y="3022894"/>
            <a:ext cx="11079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2000" b="1" i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과정</a:t>
            </a:r>
            <a:r>
              <a:rPr lang="en-US" altLang="ko-KR" sz="2000" b="1" i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	</a:t>
            </a:r>
            <a:endParaRPr lang="ko-KR" altLang="en-US" sz="1600" i="1" dirty="0">
              <a:solidFill>
                <a:srgbClr val="595959"/>
              </a:solidFill>
              <a:latin typeface="맑은 고딕" panose="020B0503020000020004" pitchFamily="50" charset="-127"/>
              <a:cs typeface="Aharoni" panose="02010803020104030203" pitchFamily="2" charset="-79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B74F1D31-FBCA-4BF7-8C9D-EEA2899FB417}"/>
              </a:ext>
            </a:extLst>
          </p:cNvPr>
          <p:cNvGrpSpPr/>
          <p:nvPr/>
        </p:nvGrpSpPr>
        <p:grpSpPr>
          <a:xfrm>
            <a:off x="6702898" y="4765394"/>
            <a:ext cx="160730" cy="160730"/>
            <a:chOff x="4547063" y="5411325"/>
            <a:chExt cx="272425" cy="272425"/>
          </a:xfrm>
        </p:grpSpPr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7E932B25-1C12-4FD2-AB39-B4DE122BBCB4}"/>
                </a:ext>
              </a:extLst>
            </p:cNvPr>
            <p:cNvSpPr/>
            <p:nvPr/>
          </p:nvSpPr>
          <p:spPr>
            <a:xfrm>
              <a:off x="4547063" y="5411325"/>
              <a:ext cx="272425" cy="272425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F32A0064-AB16-4955-9B61-7C3ACFCAF9F2}"/>
                </a:ext>
              </a:extLst>
            </p:cNvPr>
            <p:cNvSpPr/>
            <p:nvPr/>
          </p:nvSpPr>
          <p:spPr>
            <a:xfrm>
              <a:off x="4611472" y="5475734"/>
              <a:ext cx="143609" cy="143609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rgbClr val="1F4E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C75772C-CB14-419A-A52F-B48D09E50F23}"/>
              </a:ext>
            </a:extLst>
          </p:cNvPr>
          <p:cNvSpPr/>
          <p:nvPr/>
        </p:nvSpPr>
        <p:spPr>
          <a:xfrm>
            <a:off x="5536822" y="3697025"/>
            <a:ext cx="110799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2000" b="1" i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기여점</a:t>
            </a:r>
            <a:r>
              <a:rPr lang="en-US" altLang="ko-KR" sz="2000" b="1" i="1" dirty="0">
                <a:solidFill>
                  <a:prstClr val="black">
                    <a:lumMod val="65000"/>
                    <a:lumOff val="35000"/>
                  </a:prstClr>
                </a:solidFill>
                <a:latin typeface="맑은 고딕" panose="020B0503020000020004" pitchFamily="50" charset="-127"/>
                <a:cs typeface="Aharoni" panose="02010803020104030203" pitchFamily="2" charset="-79"/>
              </a:rPr>
              <a:t>	</a:t>
            </a:r>
            <a:endParaRPr lang="ko-KR" altLang="en-US" sz="1600" i="1" dirty="0">
              <a:solidFill>
                <a:srgbClr val="595959"/>
              </a:solidFill>
              <a:latin typeface="맑은 고딕" panose="020B0503020000020004" pitchFamily="50" charset="-127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70318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2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301841" y="60278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dirty="0" err="1">
                <a:solidFill>
                  <a:srgbClr val="1F4E79"/>
                </a:solidFill>
              </a:rPr>
              <a:t>느낀점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05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2625" y="595148"/>
            <a:ext cx="10239375" cy="6262852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792221" y="629478"/>
            <a:ext cx="10239375" cy="6244851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277C48-3D03-4E96-9A49-1B1393E8FB0D}"/>
              </a:ext>
            </a:extLst>
          </p:cNvPr>
          <p:cNvSpPr/>
          <p:nvPr/>
        </p:nvSpPr>
        <p:spPr>
          <a:xfrm>
            <a:off x="228599" y="595147"/>
            <a:ext cx="10476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E40EAE-93B3-43AC-B7B1-234A571C025E}"/>
              </a:ext>
            </a:extLst>
          </p:cNvPr>
          <p:cNvSpPr txBox="1"/>
          <p:nvPr/>
        </p:nvSpPr>
        <p:spPr>
          <a:xfrm>
            <a:off x="344751" y="1280390"/>
            <a:ext cx="11548221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부족한 프로그래밍 실력 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</a:t>
            </a:r>
          </a:p>
          <a:p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배정된 팀원과 소통을 하는 시간에 프로그래밍 실력이 부족한 요소가 크게 작용했다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. UI 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설계과정에서 특정 부분의 의견을 팀원에게 설명 할 때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, UI 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개선의 좋은 아이디어가 생겼음에도 불구하고 아직 부족한 프로그래밍 실력이 결과물을 만드는데 큰 부분을 차지했다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. </a:t>
            </a:r>
          </a:p>
          <a:p>
            <a:pPr marL="457200" indent="-457200">
              <a:buAutoNum type="arabicPeriod"/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팀원과의 소통 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아무리 프로그래밍실력이 좋고 디자인적 감각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게임에 대한 </a:t>
            </a:r>
            <a:r>
              <a:rPr lang="ko-KR" altLang="en-US" sz="1400" kern="100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기획적인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부분이 좋다 하여도 서로 소통이 원활하게 이루어지지 못하면 아무 소용이 없다는 것을 느끼며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, </a:t>
            </a:r>
          </a:p>
          <a:p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개개인의 사람들은 각각 장단점들이 존재한다는 것을 인지하고 내가 잘하는 부분을 개발하며 협업을 하는 과정에서 팀원과의 의견을 잘 조율하며 프로젝트를 </a:t>
            </a:r>
            <a:r>
              <a:rPr lang="ko-KR" altLang="en-US" sz="1400" kern="100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해나가면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</a:t>
            </a:r>
            <a:endParaRPr lang="en-US" altLang="ko-KR" sz="14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좋은 결과물을 만들어 낼 수 있다는 경험을 쌓았다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. </a:t>
            </a:r>
          </a:p>
          <a:p>
            <a:pPr marL="457200" indent="-457200">
              <a:buAutoNum type="arabicPeriod"/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3.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다양한 게임을 해보자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기존에는 특정 게임 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리그 오브 레전드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, Football manager )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만 주로 해왔기 때문에 최근 트렌드 경향을 파악하거나 분석을 할 때 어려움을 느끼며 소통과정에서도 불편함을 </a:t>
            </a:r>
            <a:endParaRPr lang="en-US" altLang="ko-KR" sz="14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느꼈다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. 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게임을 개발하려면 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PC,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모바일 다양한 플랫폼의 게임과 다양한 장르게임들을 경험 해봐야 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UI,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디자인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,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개발 등 폭 넓은 시각을 가지고 개발을 할 수 있다는 것을 경험했다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4.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긍정적인 마인드를 가지고 나아가기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</a:t>
            </a:r>
          </a:p>
          <a:p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똑같은 결과물을 만들더라도 긍정적인 사고방식을 가지고 프로젝트를 하는 것이 팀원과의 작업능률 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나의 실력 향상 등 더 좋은 결과를 가져다 준다는 것을 잊지 말자</a:t>
            </a:r>
            <a:r>
              <a:rPr lang="en-US" altLang="ko-KR" sz="14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74687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2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301841" y="60278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dirty="0" err="1">
                <a:solidFill>
                  <a:srgbClr val="1F4E79"/>
                </a:solidFill>
              </a:rPr>
              <a:t>느낀점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05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2625" y="595148"/>
            <a:ext cx="10239375" cy="6262852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792221" y="613436"/>
            <a:ext cx="10239375" cy="6244851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277C48-3D03-4E96-9A49-1B1393E8FB0D}"/>
              </a:ext>
            </a:extLst>
          </p:cNvPr>
          <p:cNvSpPr/>
          <p:nvPr/>
        </p:nvSpPr>
        <p:spPr>
          <a:xfrm>
            <a:off x="228599" y="595147"/>
            <a:ext cx="10476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림 12" descr="하늘, 실외, 잔디, 사람이(가) 표시된 사진&#10;&#10;자동 생성된 설명">
            <a:extLst>
              <a:ext uri="{FF2B5EF4-FFF2-40B4-BE49-F238E27FC236}">
                <a16:creationId xmlns:a16="http://schemas.microsoft.com/office/drawing/2014/main" id="{1627BAB2-8D14-4C7A-BA0B-EE6F07FDC30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93" y="1058332"/>
            <a:ext cx="6894380" cy="4519278"/>
          </a:xfrm>
          <a:prstGeom prst="rect">
            <a:avLst/>
          </a:prstGeom>
        </p:spPr>
      </p:pic>
      <p:pic>
        <p:nvPicPr>
          <p:cNvPr id="14" name="그림 13" descr="하늘, 실외, 잔디, 사람이(가) 표시된 사진&#10;&#10;자동 생성된 설명">
            <a:extLst>
              <a:ext uri="{FF2B5EF4-FFF2-40B4-BE49-F238E27FC236}">
                <a16:creationId xmlns:a16="http://schemas.microsoft.com/office/drawing/2014/main" id="{00246FF3-42F0-4A2D-8DA0-C33980D62339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78" r="39309" b="88697"/>
          <a:stretch/>
        </p:blipFill>
        <p:spPr>
          <a:xfrm>
            <a:off x="3903116" y="3052300"/>
            <a:ext cx="3433010" cy="1100478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9B9C816-1C8E-4AA0-830B-4174E54D7897}"/>
              </a:ext>
            </a:extLst>
          </p:cNvPr>
          <p:cNvSpPr/>
          <p:nvPr/>
        </p:nvSpPr>
        <p:spPr>
          <a:xfrm>
            <a:off x="2964078" y="1070266"/>
            <a:ext cx="2061410" cy="44302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85612925-E42C-4AE3-A106-6FF396D86AA4}"/>
              </a:ext>
            </a:extLst>
          </p:cNvPr>
          <p:cNvCxnSpPr/>
          <p:nvPr/>
        </p:nvCxnSpPr>
        <p:spPr>
          <a:xfrm>
            <a:off x="4154905" y="1513289"/>
            <a:ext cx="762000" cy="119594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3496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3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238230" y="68741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dirty="0">
                <a:solidFill>
                  <a:srgbClr val="1F4E79"/>
                </a:solidFill>
              </a:rPr>
              <a:t>구현한 기능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01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28599" y="595148"/>
            <a:ext cx="10476000" cy="1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2625" y="595147"/>
            <a:ext cx="10239375" cy="6262853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249199" y="613148"/>
            <a:ext cx="10828493" cy="6262852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C282C701-573F-4FAC-BA60-9570640A908A}"/>
              </a:ext>
            </a:extLst>
          </p:cNvPr>
          <p:cNvGrpSpPr/>
          <p:nvPr/>
        </p:nvGrpSpPr>
        <p:grpSpPr>
          <a:xfrm>
            <a:off x="114308" y="1407282"/>
            <a:ext cx="5580000" cy="5040000"/>
            <a:chOff x="1371989" y="1028035"/>
            <a:chExt cx="8604365" cy="5249593"/>
          </a:xfrm>
        </p:grpSpPr>
        <p:pic>
          <p:nvPicPr>
            <p:cNvPr id="27" name="그림 26" descr="텍스트, 잔디, 나무, 실외이(가) 표시된 사진&#10;&#10;자동 생성된 설명">
              <a:extLst>
                <a:ext uri="{FF2B5EF4-FFF2-40B4-BE49-F238E27FC236}">
                  <a16:creationId xmlns:a16="http://schemas.microsoft.com/office/drawing/2014/main" id="{7DB9F13D-7BBB-4C81-AD49-2E9DDF99587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989" y="1028035"/>
              <a:ext cx="8604365" cy="524959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80FE6AB6-3D40-4DAE-87CD-3BC2DD609E6C}"/>
                </a:ext>
              </a:extLst>
            </p:cNvPr>
            <p:cNvSpPr/>
            <p:nvPr/>
          </p:nvSpPr>
          <p:spPr>
            <a:xfrm>
              <a:off x="3850789" y="1050396"/>
              <a:ext cx="3651307" cy="228698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7875C165-60A2-4FD3-A9B2-567429ED0241}"/>
                </a:ext>
              </a:extLst>
            </p:cNvPr>
            <p:cNvSpPr/>
            <p:nvPr/>
          </p:nvSpPr>
          <p:spPr>
            <a:xfrm>
              <a:off x="9668666" y="3871958"/>
              <a:ext cx="299496" cy="2405670"/>
            </a:xfrm>
            <a:prstGeom prst="rect">
              <a:avLst/>
            </a:prstGeom>
            <a:noFill/>
            <a:ln w="2222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39E268F-79FB-453B-BCDF-4B9FC2CE77B9}"/>
                </a:ext>
              </a:extLst>
            </p:cNvPr>
            <p:cNvSpPr/>
            <p:nvPr/>
          </p:nvSpPr>
          <p:spPr>
            <a:xfrm>
              <a:off x="8324117" y="5800621"/>
              <a:ext cx="1066751" cy="412718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9E949A55-C69C-4D37-A442-2199F925D244}"/>
              </a:ext>
            </a:extLst>
          </p:cNvPr>
          <p:cNvSpPr txBox="1"/>
          <p:nvPr/>
        </p:nvSpPr>
        <p:spPr>
          <a:xfrm>
            <a:off x="6137524" y="1031101"/>
            <a:ext cx="33549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상단 </a:t>
            </a:r>
            <a:r>
              <a:rPr lang="ko-KR" altLang="en-US" sz="1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레벨업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알림 방식 개선 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1C12F0B-65AF-4455-9370-298E4D384BEE}"/>
              </a:ext>
            </a:extLst>
          </p:cNvPr>
          <p:cNvSpPr txBox="1"/>
          <p:nvPr/>
        </p:nvSpPr>
        <p:spPr>
          <a:xfrm>
            <a:off x="6202775" y="6527362"/>
            <a:ext cx="25378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 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방식개선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F123671-7CF7-4E0B-AEDC-3059AE4BA7D4}"/>
              </a:ext>
            </a:extLst>
          </p:cNvPr>
          <p:cNvSpPr txBox="1"/>
          <p:nvPr/>
        </p:nvSpPr>
        <p:spPr>
          <a:xfrm>
            <a:off x="9897414" y="6527362"/>
            <a:ext cx="30732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상태이상 아이콘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&amp;UI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개선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51687F-20D9-450F-A10E-AF90A0DE945C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6254899" y="1407282"/>
            <a:ext cx="5580000" cy="50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B98EA40D-84F0-4FD5-8866-6A3B9E834A7E}"/>
              </a:ext>
            </a:extLst>
          </p:cNvPr>
          <p:cNvSpPr/>
          <p:nvPr/>
        </p:nvSpPr>
        <p:spPr>
          <a:xfrm>
            <a:off x="8572767" y="1497497"/>
            <a:ext cx="896354" cy="260183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3F29269-7D21-4793-AB1A-94F727A03844}"/>
              </a:ext>
            </a:extLst>
          </p:cNvPr>
          <p:cNvSpPr/>
          <p:nvPr/>
        </p:nvSpPr>
        <p:spPr>
          <a:xfrm>
            <a:off x="6315456" y="5246370"/>
            <a:ext cx="1618536" cy="981710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5B7E29D-0382-418C-98A0-D51A2CECFB85}"/>
              </a:ext>
            </a:extLst>
          </p:cNvPr>
          <p:cNvSpPr/>
          <p:nvPr/>
        </p:nvSpPr>
        <p:spPr>
          <a:xfrm>
            <a:off x="10192512" y="5358384"/>
            <a:ext cx="1521000" cy="929386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72AE7CAC-F609-4A64-BF9A-A686E6BA2C61}"/>
              </a:ext>
            </a:extLst>
          </p:cNvPr>
          <p:cNvCxnSpPr>
            <a:cxnSpLocks/>
          </p:cNvCxnSpPr>
          <p:nvPr/>
        </p:nvCxnSpPr>
        <p:spPr>
          <a:xfrm>
            <a:off x="4440162" y="1627588"/>
            <a:ext cx="405613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6EB683BA-2E86-4CAD-ADAF-FEA58797D384}"/>
              </a:ext>
            </a:extLst>
          </p:cNvPr>
          <p:cNvCxnSpPr>
            <a:cxnSpLocks/>
          </p:cNvCxnSpPr>
          <p:nvPr/>
        </p:nvCxnSpPr>
        <p:spPr>
          <a:xfrm>
            <a:off x="5390816" y="6294120"/>
            <a:ext cx="4717692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39F0BF83-EA29-44D0-A308-E103B1E2AF17}"/>
              </a:ext>
            </a:extLst>
          </p:cNvPr>
          <p:cNvCxnSpPr>
            <a:cxnSpLocks/>
          </p:cNvCxnSpPr>
          <p:nvPr/>
        </p:nvCxnSpPr>
        <p:spPr>
          <a:xfrm>
            <a:off x="5811762" y="4707916"/>
            <a:ext cx="838420" cy="46444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그래픽 50" descr="뒤로 단색으로 채워진">
            <a:extLst>
              <a:ext uri="{FF2B5EF4-FFF2-40B4-BE49-F238E27FC236}">
                <a16:creationId xmlns:a16="http://schemas.microsoft.com/office/drawing/2014/main" id="{77653D09-48F5-4301-B6A9-0B44456B32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16677" y="3470966"/>
            <a:ext cx="556006" cy="55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977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2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238230" y="68741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dirty="0">
                <a:solidFill>
                  <a:srgbClr val="1F4E79"/>
                </a:solidFill>
              </a:rPr>
              <a:t>구현한 기능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02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28599" y="595148"/>
            <a:ext cx="10476000" cy="1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2625" y="595147"/>
            <a:ext cx="10239375" cy="6262853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517294" y="613149"/>
            <a:ext cx="10555136" cy="6244851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84AA3D-E5E8-4FCA-9EF1-47E6E16F2697}"/>
              </a:ext>
            </a:extLst>
          </p:cNvPr>
          <p:cNvSpPr txBox="1"/>
          <p:nvPr/>
        </p:nvSpPr>
        <p:spPr>
          <a:xfrm>
            <a:off x="6169085" y="985476"/>
            <a:ext cx="33372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인벤토리 창과 제작 창 분리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8A84EF-919B-4B7A-A84F-776CBB645E97}"/>
              </a:ext>
            </a:extLst>
          </p:cNvPr>
          <p:cNvSpPr txBox="1"/>
          <p:nvPr/>
        </p:nvSpPr>
        <p:spPr>
          <a:xfrm>
            <a:off x="8336892" y="6549320"/>
            <a:ext cx="32694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스킬 포인트 확인버튼 구현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7036FCF-25BE-4574-BA5D-83E66113B19B}"/>
              </a:ext>
            </a:extLst>
          </p:cNvPr>
          <p:cNvGrpSpPr>
            <a:grpSpLocks/>
          </p:cNvGrpSpPr>
          <p:nvPr/>
        </p:nvGrpSpPr>
        <p:grpSpPr>
          <a:xfrm>
            <a:off x="102746" y="1398576"/>
            <a:ext cx="5580000" cy="5040000"/>
            <a:chOff x="547593" y="953190"/>
            <a:chExt cx="9407399" cy="5291662"/>
          </a:xfrm>
        </p:grpSpPr>
        <p:pic>
          <p:nvPicPr>
            <p:cNvPr id="16" name="그림 15" descr="텍스트, 실외이(가) 표시된 사진&#10;&#10;자동 생성된 설명">
              <a:extLst>
                <a:ext uri="{FF2B5EF4-FFF2-40B4-BE49-F238E27FC236}">
                  <a16:creationId xmlns:a16="http://schemas.microsoft.com/office/drawing/2014/main" id="{9FF93DDD-0487-487B-989C-DB64696BA8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593" y="953190"/>
              <a:ext cx="9407399" cy="5291662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B4385F47-C2ED-43A2-A71C-D75A84AB5278}"/>
                </a:ext>
              </a:extLst>
            </p:cNvPr>
            <p:cNvSpPr/>
            <p:nvPr/>
          </p:nvSpPr>
          <p:spPr>
            <a:xfrm>
              <a:off x="952952" y="1426717"/>
              <a:ext cx="3068515" cy="279572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2D7BE60C-8112-4DEF-88C6-E737BEA88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72760" y="43296"/>
            <a:ext cx="948690" cy="13147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그래픽 23" descr="뒤로 단색으로 채워진">
            <a:extLst>
              <a:ext uri="{FF2B5EF4-FFF2-40B4-BE49-F238E27FC236}">
                <a16:creationId xmlns:a16="http://schemas.microsoft.com/office/drawing/2014/main" id="{571FB245-2174-43B4-8025-08521500B1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716677" y="3470966"/>
            <a:ext cx="556006" cy="556006"/>
          </a:xfrm>
          <a:prstGeom prst="rect">
            <a:avLst/>
          </a:prstGeom>
        </p:spPr>
      </p:pic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5E67691F-5EB7-4021-991B-CA41037ADDC2}"/>
              </a:ext>
            </a:extLst>
          </p:cNvPr>
          <p:cNvCxnSpPr>
            <a:cxnSpLocks/>
          </p:cNvCxnSpPr>
          <p:nvPr/>
        </p:nvCxnSpPr>
        <p:spPr>
          <a:xfrm flipV="1">
            <a:off x="11284550" y="2128004"/>
            <a:ext cx="0" cy="3093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ED1F599B-D00F-440D-9C08-D8BB029B9974}"/>
              </a:ext>
            </a:extLst>
          </p:cNvPr>
          <p:cNvGrpSpPr/>
          <p:nvPr/>
        </p:nvGrpSpPr>
        <p:grpSpPr>
          <a:xfrm>
            <a:off x="6276037" y="1398576"/>
            <a:ext cx="5580000" cy="5040000"/>
            <a:chOff x="6308447" y="2113462"/>
            <a:chExt cx="5400000" cy="3960000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863C9A7-0312-4788-B856-292D3571A7CC}"/>
                </a:ext>
              </a:extLst>
            </p:cNvPr>
            <p:cNvGrpSpPr/>
            <p:nvPr/>
          </p:nvGrpSpPr>
          <p:grpSpPr>
            <a:xfrm>
              <a:off x="6308447" y="2113462"/>
              <a:ext cx="5400000" cy="3960000"/>
              <a:chOff x="6308447" y="2152308"/>
              <a:chExt cx="5400000" cy="3240000"/>
            </a:xfrm>
          </p:grpSpPr>
          <p:pic>
            <p:nvPicPr>
              <p:cNvPr id="28" name="그림 27">
                <a:extLst>
                  <a:ext uri="{FF2B5EF4-FFF2-40B4-BE49-F238E27FC236}">
                    <a16:creationId xmlns:a16="http://schemas.microsoft.com/office/drawing/2014/main" id="{BAC594D5-0912-4216-B30D-C43BA626BE17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8447" y="2152308"/>
                <a:ext cx="5400000" cy="3240000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5EFCD89F-0B5A-4C7D-B29F-BA53BF99243D}"/>
                  </a:ext>
                </a:extLst>
              </p:cNvPr>
              <p:cNvSpPr/>
              <p:nvPr/>
            </p:nvSpPr>
            <p:spPr>
              <a:xfrm>
                <a:off x="11037570" y="2463367"/>
                <a:ext cx="429190" cy="188595"/>
              </a:xfrm>
              <a:prstGeom prst="rect">
                <a:avLst/>
              </a:prstGeom>
              <a:noFill/>
              <a:ln w="254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728A317C-1EF4-4820-B5D6-887F5AC9F76D}"/>
                  </a:ext>
                </a:extLst>
              </p:cNvPr>
              <p:cNvSpPr/>
              <p:nvPr/>
            </p:nvSpPr>
            <p:spPr>
              <a:xfrm>
                <a:off x="9260205" y="3552854"/>
                <a:ext cx="312420" cy="163657"/>
              </a:xfrm>
              <a:prstGeom prst="rect">
                <a:avLst/>
              </a:prstGeom>
              <a:noFill/>
              <a:ln w="254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436C30C4-D765-442D-8CB6-59EEE3F104F5}"/>
                </a:ext>
              </a:extLst>
            </p:cNvPr>
            <p:cNvSpPr/>
            <p:nvPr/>
          </p:nvSpPr>
          <p:spPr>
            <a:xfrm>
              <a:off x="9714043" y="2383544"/>
              <a:ext cx="1888602" cy="3411901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E63E3F64-DCE0-4C1E-9CF5-C4F6B2B20DC7}"/>
              </a:ext>
            </a:extLst>
          </p:cNvPr>
          <p:cNvCxnSpPr>
            <a:cxnSpLocks/>
          </p:cNvCxnSpPr>
          <p:nvPr/>
        </p:nvCxnSpPr>
        <p:spPr>
          <a:xfrm>
            <a:off x="9476479" y="3861833"/>
            <a:ext cx="11125" cy="272100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FCD7881-B967-4D9C-84E7-55E56A3D2B72}"/>
              </a:ext>
            </a:extLst>
          </p:cNvPr>
          <p:cNvSpPr/>
          <p:nvPr/>
        </p:nvSpPr>
        <p:spPr>
          <a:xfrm>
            <a:off x="3368461" y="3679772"/>
            <a:ext cx="163409" cy="2031418"/>
          </a:xfrm>
          <a:prstGeom prst="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DAD64507-0144-4974-80A2-EBC04B877E92}"/>
              </a:ext>
            </a:extLst>
          </p:cNvPr>
          <p:cNvCxnSpPr>
            <a:cxnSpLocks/>
          </p:cNvCxnSpPr>
          <p:nvPr/>
        </p:nvCxnSpPr>
        <p:spPr>
          <a:xfrm flipV="1">
            <a:off x="11396046" y="1398577"/>
            <a:ext cx="0" cy="4510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A2EE5D8-8876-4D9D-8AB8-75239A900CA6}"/>
              </a:ext>
            </a:extLst>
          </p:cNvPr>
          <p:cNvSpPr/>
          <p:nvPr/>
        </p:nvSpPr>
        <p:spPr>
          <a:xfrm>
            <a:off x="6382012" y="1747380"/>
            <a:ext cx="1951555" cy="4342419"/>
          </a:xfrm>
          <a:prstGeom prst="rect">
            <a:avLst/>
          </a:prstGeom>
          <a:noFill/>
          <a:ln w="254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B9F94E26-F47A-46A4-A507-71DE5EDF4BC1}"/>
              </a:ext>
            </a:extLst>
          </p:cNvPr>
          <p:cNvCxnSpPr>
            <a:cxnSpLocks/>
          </p:cNvCxnSpPr>
          <p:nvPr/>
        </p:nvCxnSpPr>
        <p:spPr>
          <a:xfrm>
            <a:off x="6736218" y="1221625"/>
            <a:ext cx="0" cy="6775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73D25D80-815B-49A2-92B7-C4DFF8E53E88}"/>
              </a:ext>
            </a:extLst>
          </p:cNvPr>
          <p:cNvCxnSpPr>
            <a:cxnSpLocks/>
          </p:cNvCxnSpPr>
          <p:nvPr/>
        </p:nvCxnSpPr>
        <p:spPr>
          <a:xfrm>
            <a:off x="7723008" y="1235720"/>
            <a:ext cx="2248584" cy="64672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9611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2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301841" y="60278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dirty="0">
                <a:solidFill>
                  <a:srgbClr val="1F4E79"/>
                </a:solidFill>
              </a:rPr>
              <a:t>과정</a:t>
            </a:r>
            <a:r>
              <a:rPr lang="en-US" altLang="ko-KR" sz="2400" b="1" i="1" dirty="0">
                <a:solidFill>
                  <a:srgbClr val="1F4E79"/>
                </a:solidFill>
              </a:rPr>
              <a:t>-</a:t>
            </a:r>
            <a:r>
              <a:rPr lang="ko-KR" altLang="en-US" sz="2400" b="1" i="1" dirty="0">
                <a:solidFill>
                  <a:srgbClr val="1F4E79"/>
                </a:solidFill>
              </a:rPr>
              <a:t>서론</a:t>
            </a:r>
            <a:r>
              <a:rPr lang="en-US" altLang="ko-KR" sz="2400" b="1" i="1" dirty="0">
                <a:solidFill>
                  <a:srgbClr val="1F4E79"/>
                </a:solidFill>
              </a:rPr>
              <a:t>(</a:t>
            </a:r>
            <a:r>
              <a:rPr lang="ko-KR" altLang="en-US" sz="2400" b="1" i="1" dirty="0">
                <a:solidFill>
                  <a:srgbClr val="1F4E79"/>
                </a:solidFill>
              </a:rPr>
              <a:t>설계</a:t>
            </a:r>
            <a:r>
              <a:rPr lang="en-US" altLang="ko-KR" sz="2400" b="1" i="1" dirty="0">
                <a:solidFill>
                  <a:srgbClr val="1F4E79"/>
                </a:solidFill>
              </a:rPr>
              <a:t>)</a:t>
            </a:r>
            <a:r>
              <a:rPr lang="ko-KR" altLang="en-US" sz="2400" b="1" i="1" dirty="0">
                <a:solidFill>
                  <a:srgbClr val="1F4E79"/>
                </a:solidFill>
              </a:rPr>
              <a:t> 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05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2625" y="595148"/>
            <a:ext cx="10239375" cy="6262852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792221" y="629478"/>
            <a:ext cx="10239375" cy="6244851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277C48-3D03-4E96-9A49-1B1393E8FB0D}"/>
              </a:ext>
            </a:extLst>
          </p:cNvPr>
          <p:cNvSpPr/>
          <p:nvPr/>
        </p:nvSpPr>
        <p:spPr>
          <a:xfrm>
            <a:off x="228599" y="595147"/>
            <a:ext cx="10476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7EB9EA-F4A1-4B8F-A69D-E166D6B5BDA5}"/>
              </a:ext>
            </a:extLst>
          </p:cNvPr>
          <p:cNvSpPr txBox="1"/>
          <p:nvPr/>
        </p:nvSpPr>
        <p:spPr>
          <a:xfrm>
            <a:off x="643779" y="1495010"/>
            <a:ext cx="11548221" cy="428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1.  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프로젝트에서 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UI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개선점 파악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, UI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제작 역할을 맡음 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482600" algn="just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2.  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분석게임으로 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Ark survival Evolved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선정하고 게임안의 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UI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의 문제점 파악 후 개선함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3. </a:t>
            </a:r>
            <a:r>
              <a:rPr lang="ko-KR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플레이어가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게임내의 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UI</a:t>
            </a:r>
            <a:r>
              <a:rPr lang="ko-KR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를 이용하여 게임플레이를 할 때 능동적으로 플레이할 수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있게</a:t>
            </a:r>
            <a:r>
              <a:rPr lang="ko-KR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개선함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.</a:t>
            </a: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endParaRPr lang="en-US" altLang="ko-KR" sz="2000" kern="100" dirty="0">
              <a:solidFill>
                <a:srgbClr val="000000"/>
              </a:solidFill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4.  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플레이어가 게임플레이를 할 때 자주 사용하는 기능적인 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UI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를 개선하여 플레이어의 효율성을 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개선함</a:t>
            </a:r>
            <a:r>
              <a:rPr lang="en-US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482600" algn="just" latinLnBrk="1">
              <a:lnSpc>
                <a:spcPct val="107000"/>
              </a:lnSpc>
              <a:spcAft>
                <a:spcPts val="800"/>
              </a:spcAft>
            </a:pPr>
            <a:r>
              <a:rPr lang="en-US" altLang="ko-KR" sz="2000" kern="100" dirty="0">
                <a:solidFill>
                  <a:srgbClr val="000000"/>
                </a:solidFill>
                <a:effectLst/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 </a:t>
            </a:r>
            <a:endParaRPr lang="ko-KR" altLang="ko-KR" sz="2000" kern="100" dirty="0"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33426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3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278475" y="46071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i="1" dirty="0">
                <a:solidFill>
                  <a:srgbClr val="1F4E79"/>
                </a:solidFill>
              </a:rPr>
              <a:t>UI</a:t>
            </a:r>
            <a:r>
              <a:rPr lang="ko-KR" altLang="en-US" sz="2400" b="1" i="1" dirty="0">
                <a:solidFill>
                  <a:srgbClr val="1F4E79"/>
                </a:solidFill>
              </a:rPr>
              <a:t>문제점 파악</a:t>
            </a:r>
            <a:r>
              <a:rPr lang="en-US" altLang="ko-KR" sz="2400" b="1" i="1" dirty="0">
                <a:solidFill>
                  <a:srgbClr val="1F4E79"/>
                </a:solidFill>
              </a:rPr>
              <a:t> &amp; UI</a:t>
            </a:r>
            <a:r>
              <a:rPr lang="ko-KR" altLang="en-US" sz="2400" b="1" i="1" dirty="0">
                <a:solidFill>
                  <a:srgbClr val="1F4E79"/>
                </a:solidFill>
              </a:rPr>
              <a:t>문제 개선안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03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2625" y="595147"/>
            <a:ext cx="10239375" cy="6262853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952625" y="613148"/>
            <a:ext cx="10153598" cy="6278736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명조" panose="02020603020101020101" pitchFamily="18" charset="-127"/>
                <a:ea typeface="나눔명조" panose="02020603020101020101" pitchFamily="18" charset="-127"/>
              </a:rPr>
              <a:t>d</a:t>
            </a:r>
            <a:endParaRPr lang="ko-KR" altLang="en-US" dirty="0"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9470C4B9-DC90-4B1D-B897-0D9D461AD38D}"/>
              </a:ext>
            </a:extLst>
          </p:cNvPr>
          <p:cNvGrpSpPr/>
          <p:nvPr/>
        </p:nvGrpSpPr>
        <p:grpSpPr>
          <a:xfrm>
            <a:off x="264598" y="1334488"/>
            <a:ext cx="7579850" cy="4966557"/>
            <a:chOff x="1371989" y="1028035"/>
            <a:chExt cx="9332610" cy="5249593"/>
          </a:xfrm>
        </p:grpSpPr>
        <p:pic>
          <p:nvPicPr>
            <p:cNvPr id="3" name="그림 2" descr="텍스트, 잔디, 나무, 실외이(가) 표시된 사진&#10;&#10;자동 생성된 설명">
              <a:extLst>
                <a:ext uri="{FF2B5EF4-FFF2-40B4-BE49-F238E27FC236}">
                  <a16:creationId xmlns:a16="http://schemas.microsoft.com/office/drawing/2014/main" id="{ECDBDF63-D971-4B03-9184-F1B7A3DBB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989" y="1028035"/>
              <a:ext cx="9332610" cy="524959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020A093-76CB-4ED5-BBA6-CF16B8F2590A}"/>
                </a:ext>
              </a:extLst>
            </p:cNvPr>
            <p:cNvSpPr/>
            <p:nvPr/>
          </p:nvSpPr>
          <p:spPr>
            <a:xfrm>
              <a:off x="4060272" y="1028035"/>
              <a:ext cx="3926047" cy="256092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5B5A8D5-B0DA-428B-A5D2-95BE1A4658FC}"/>
                </a:ext>
              </a:extLst>
            </p:cNvPr>
            <p:cNvSpPr/>
            <p:nvPr/>
          </p:nvSpPr>
          <p:spPr>
            <a:xfrm>
              <a:off x="10413145" y="3849532"/>
              <a:ext cx="291454" cy="2428096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683774EC-095C-4F89-B814-FBAAF2EB72AF}"/>
                </a:ext>
              </a:extLst>
            </p:cNvPr>
            <p:cNvSpPr/>
            <p:nvPr/>
          </p:nvSpPr>
          <p:spPr>
            <a:xfrm>
              <a:off x="8862456" y="5797566"/>
              <a:ext cx="1179996" cy="465286"/>
            </a:xfrm>
            <a:prstGeom prst="rect">
              <a:avLst/>
            </a:prstGeom>
            <a:noFill/>
            <a:ln w="2857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4D430462-DE21-4401-B1F8-D1790035D0CB}"/>
              </a:ext>
            </a:extLst>
          </p:cNvPr>
          <p:cNvSpPr txBox="1"/>
          <p:nvPr/>
        </p:nvSpPr>
        <p:spPr>
          <a:xfrm>
            <a:off x="8081288" y="2009689"/>
            <a:ext cx="39712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 상태에 대한 가시성이 떨어진다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해결방안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캐릭터의 상태를 직관적으로 파악하기 좋은 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개선하여 플레이어 에게 즉각적인 피드백을 제공함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13A1784-A44D-4207-A67E-81B59512238E}"/>
              </a:ext>
            </a:extLst>
          </p:cNvPr>
          <p:cNvSpPr txBox="1"/>
          <p:nvPr/>
        </p:nvSpPr>
        <p:spPr>
          <a:xfrm>
            <a:off x="1278475" y="935472"/>
            <a:ext cx="68821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유저가 능력치를 배정할 때 까지 </a:t>
            </a:r>
            <a:r>
              <a:rPr lang="ko-KR" altLang="en-US" sz="1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레벨업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알림이 계속 뜬다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B821A6-F8CE-46BC-A861-BA9A0197F5F3}"/>
              </a:ext>
            </a:extLst>
          </p:cNvPr>
          <p:cNvSpPr txBox="1"/>
          <p:nvPr/>
        </p:nvSpPr>
        <p:spPr>
          <a:xfrm>
            <a:off x="6179717" y="644899"/>
            <a:ext cx="3840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해결방안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일정시간 화면에 표시하고 사라지게 개선하여 화면내 폰트 최소화 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&amp;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유저의 정보 과부하를 방지함 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3DAF8F5-C4A1-48D9-9849-C036005D34C1}"/>
              </a:ext>
            </a:extLst>
          </p:cNvPr>
          <p:cNvSpPr txBox="1"/>
          <p:nvPr/>
        </p:nvSpPr>
        <p:spPr>
          <a:xfrm>
            <a:off x="8081288" y="4103184"/>
            <a:ext cx="4003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아이콘만으로는 어떤 상태이상이 발생했는지 그리고  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해당 상태이상효과의 지속시간을 파악할 수 없음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E345C18-C1AF-44E3-ACBE-E46C1EC1F413}"/>
              </a:ext>
            </a:extLst>
          </p:cNvPr>
          <p:cNvSpPr txBox="1"/>
          <p:nvPr/>
        </p:nvSpPr>
        <p:spPr>
          <a:xfrm>
            <a:off x="6259849" y="5514487"/>
            <a:ext cx="8755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67CB6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굶주림</a:t>
            </a:r>
            <a:endParaRPr lang="ko-KR" altLang="en-US" dirty="0">
              <a:solidFill>
                <a:srgbClr val="67CB6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DA6AEF-A2D8-4B49-B8DC-B354DDF4B394}"/>
              </a:ext>
            </a:extLst>
          </p:cNvPr>
          <p:cNvSpPr txBox="1"/>
          <p:nvPr/>
        </p:nvSpPr>
        <p:spPr>
          <a:xfrm>
            <a:off x="6900224" y="5523363"/>
            <a:ext cx="5055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67CB6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부상</a:t>
            </a:r>
            <a:endParaRPr lang="ko-KR" altLang="en-US" dirty="0">
              <a:solidFill>
                <a:srgbClr val="67CB6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BEB6E1A-5E30-4FC6-87EE-64E369F9E0AE}"/>
              </a:ext>
            </a:extLst>
          </p:cNvPr>
          <p:cNvSpPr txBox="1"/>
          <p:nvPr/>
        </p:nvSpPr>
        <p:spPr>
          <a:xfrm>
            <a:off x="8081288" y="4777898"/>
            <a:ext cx="35986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해결방안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아이콘에 마우스 드래그시 해당 상태이상 이름을 출력함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원형 게이지바 방식을 구현해 지속시간을 명확이 표현하여 능동적인 플레이가 가능하도록 개선함 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B34DD34A-F0BC-423A-8F97-DE7694205E55}"/>
              </a:ext>
            </a:extLst>
          </p:cNvPr>
          <p:cNvCxnSpPr>
            <a:cxnSpLocks/>
            <a:endCxn id="42" idx="1"/>
          </p:cNvCxnSpPr>
          <p:nvPr/>
        </p:nvCxnSpPr>
        <p:spPr>
          <a:xfrm rot="5400000" flipH="1" flipV="1">
            <a:off x="6890865" y="2773908"/>
            <a:ext cx="2087523" cy="293324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3BE89712-D695-4789-8255-93F395057478}"/>
              </a:ext>
            </a:extLst>
          </p:cNvPr>
          <p:cNvCxnSpPr>
            <a:cxnSpLocks/>
          </p:cNvCxnSpPr>
          <p:nvPr/>
        </p:nvCxnSpPr>
        <p:spPr>
          <a:xfrm flipV="1">
            <a:off x="5709022" y="989544"/>
            <a:ext cx="488258" cy="468247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B5C65103-7F81-4355-AA73-776D71582F0F}"/>
              </a:ext>
            </a:extLst>
          </p:cNvPr>
          <p:cNvSpPr/>
          <p:nvPr/>
        </p:nvSpPr>
        <p:spPr>
          <a:xfrm>
            <a:off x="228599" y="595148"/>
            <a:ext cx="10476000" cy="1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1B45A6C-F9DF-4F1B-A94F-F07424E57BDB}"/>
              </a:ext>
            </a:extLst>
          </p:cNvPr>
          <p:cNvSpPr txBox="1"/>
          <p:nvPr/>
        </p:nvSpPr>
        <p:spPr>
          <a:xfrm>
            <a:off x="1279879" y="650315"/>
            <a:ext cx="33549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상단 </a:t>
            </a:r>
            <a:r>
              <a:rPr lang="ko-KR" altLang="en-US" sz="1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레벨업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알림 방식 개선 </a:t>
            </a:r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13BC913-C11C-4F6A-A8A3-A4E44F15E21E}"/>
              </a:ext>
            </a:extLst>
          </p:cNvPr>
          <p:cNvSpPr txBox="1"/>
          <p:nvPr/>
        </p:nvSpPr>
        <p:spPr>
          <a:xfrm>
            <a:off x="8081288" y="1707531"/>
            <a:ext cx="2537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 </a:t>
            </a:r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 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방식개선</a:t>
            </a:r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9F5C11D-3A3A-4624-AC9F-35671D5B9D8B}"/>
              </a:ext>
            </a:extLst>
          </p:cNvPr>
          <p:cNvSpPr txBox="1"/>
          <p:nvPr/>
        </p:nvSpPr>
        <p:spPr>
          <a:xfrm>
            <a:off x="8081288" y="3648726"/>
            <a:ext cx="24390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상태이상 아이콘</a:t>
            </a:r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&amp;UI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개선</a:t>
            </a:r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60" name="직선 화살표 연결선 59">
            <a:extLst>
              <a:ext uri="{FF2B5EF4-FFF2-40B4-BE49-F238E27FC236}">
                <a16:creationId xmlns:a16="http://schemas.microsoft.com/office/drawing/2014/main" id="{59A77616-1D77-4564-84A6-EAD227A03313}"/>
              </a:ext>
            </a:extLst>
          </p:cNvPr>
          <p:cNvCxnSpPr>
            <a:cxnSpLocks/>
            <a:endCxn id="49" idx="1"/>
          </p:cNvCxnSpPr>
          <p:nvPr/>
        </p:nvCxnSpPr>
        <p:spPr>
          <a:xfrm rot="5400000" flipH="1" flipV="1">
            <a:off x="6587000" y="4537663"/>
            <a:ext cx="2213948" cy="774628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2395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2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04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3230" y="595148"/>
            <a:ext cx="10239375" cy="6231979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953230" y="605764"/>
            <a:ext cx="10149467" cy="6244851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E7B7331-7072-4E7E-8778-747B459DE65B}"/>
              </a:ext>
            </a:extLst>
          </p:cNvPr>
          <p:cNvSpPr txBox="1"/>
          <p:nvPr/>
        </p:nvSpPr>
        <p:spPr>
          <a:xfrm>
            <a:off x="8120679" y="831401"/>
            <a:ext cx="41986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해결방안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캐릭터를 보여주는 창을 제작 창으로 만들어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 화면에서 인벤토리와 제작창을 모두 볼 수 있게 개선함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8B7019-EE99-4318-8FC7-B5A9B66CC672}"/>
              </a:ext>
            </a:extLst>
          </p:cNvPr>
          <p:cNvSpPr txBox="1"/>
          <p:nvPr/>
        </p:nvSpPr>
        <p:spPr>
          <a:xfrm>
            <a:off x="8131287" y="1555176"/>
            <a:ext cx="384013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근거 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</a:p>
          <a:p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현재의 게임내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 지속적으로 사용을 해도 효율성 더 이상 좋아질 수 없는 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이므로 지속적 사용시에 편리하고 효율성이 좋은 직관적인 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개선함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생존게임시 제작 툴은 필연적으로 많이 사용하게 되므로 자주 쓰는 인벤토리와 제작창을 효율성이 높게 개선함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  <a:p>
            <a:endParaRPr lang="en-US" altLang="ko-KR" sz="12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CF8943B8-B002-446A-B913-B9DF5A9026BB}"/>
              </a:ext>
            </a:extLst>
          </p:cNvPr>
          <p:cNvGrpSpPr/>
          <p:nvPr/>
        </p:nvGrpSpPr>
        <p:grpSpPr>
          <a:xfrm>
            <a:off x="228599" y="1259233"/>
            <a:ext cx="7776000" cy="4968000"/>
            <a:chOff x="228599" y="995259"/>
            <a:chExt cx="9029701" cy="5087593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05443355-BD87-44F2-A584-4E2EFF544BCF}"/>
                </a:ext>
              </a:extLst>
            </p:cNvPr>
            <p:cNvGrpSpPr/>
            <p:nvPr/>
          </p:nvGrpSpPr>
          <p:grpSpPr>
            <a:xfrm>
              <a:off x="228599" y="995259"/>
              <a:ext cx="9029701" cy="5087593"/>
              <a:chOff x="547593" y="953190"/>
              <a:chExt cx="9407399" cy="5291662"/>
            </a:xfrm>
          </p:grpSpPr>
          <p:pic>
            <p:nvPicPr>
              <p:cNvPr id="10" name="그림 9" descr="텍스트, 실외이(가) 표시된 사진&#10;&#10;자동 생성된 설명">
                <a:extLst>
                  <a:ext uri="{FF2B5EF4-FFF2-40B4-BE49-F238E27FC236}">
                    <a16:creationId xmlns:a16="http://schemas.microsoft.com/office/drawing/2014/main" id="{1E099F09-A5B9-43CB-8664-4A29E82735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7593" y="953190"/>
                <a:ext cx="9407399" cy="5291662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D1F0A740-47E8-44F2-A5E9-C6AB4957F17F}"/>
                  </a:ext>
                </a:extLst>
              </p:cNvPr>
              <p:cNvSpPr/>
              <p:nvPr/>
            </p:nvSpPr>
            <p:spPr>
              <a:xfrm>
                <a:off x="6455116" y="1274308"/>
                <a:ext cx="3082298" cy="4459908"/>
              </a:xfrm>
              <a:prstGeom prst="rect">
                <a:avLst/>
              </a:prstGeom>
              <a:noFill/>
              <a:ln w="254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6DC51EDD-C54B-4392-89BD-222C19E2DC9E}"/>
                  </a:ext>
                </a:extLst>
              </p:cNvPr>
              <p:cNvSpPr/>
              <p:nvPr/>
            </p:nvSpPr>
            <p:spPr>
              <a:xfrm>
                <a:off x="940777" y="1304998"/>
                <a:ext cx="3080013" cy="427087"/>
              </a:xfrm>
              <a:prstGeom prst="rect">
                <a:avLst/>
              </a:prstGeom>
              <a:noFill/>
              <a:ln w="254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3C2F8935-1FEE-49A8-B14C-E9489EAE5977}"/>
                </a:ext>
              </a:extLst>
            </p:cNvPr>
            <p:cNvSpPr/>
            <p:nvPr/>
          </p:nvSpPr>
          <p:spPr>
            <a:xfrm>
              <a:off x="5513546" y="3296930"/>
              <a:ext cx="214901" cy="2082790"/>
            </a:xfrm>
            <a:prstGeom prst="rect">
              <a:avLst/>
            </a:prstGeom>
            <a:noFill/>
            <a:ln w="190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2479F16E-3326-4EB2-ADA0-4A8BDD5168A4}"/>
              </a:ext>
            </a:extLst>
          </p:cNvPr>
          <p:cNvSpPr txBox="1"/>
          <p:nvPr/>
        </p:nvSpPr>
        <p:spPr>
          <a:xfrm>
            <a:off x="8151421" y="4202163"/>
            <a:ext cx="27050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+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버튼을 눌러 </a:t>
            </a:r>
            <a:r>
              <a:rPr lang="ko-KR" altLang="en-US" sz="14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스탯을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분배하는 방식은 플레이어 실수를 철회하는 기능이 없어 개선함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2CB4D67-B034-4EE3-A1AD-EC789F53267F}"/>
              </a:ext>
            </a:extLst>
          </p:cNvPr>
          <p:cNvSpPr txBox="1"/>
          <p:nvPr/>
        </p:nvSpPr>
        <p:spPr>
          <a:xfrm>
            <a:off x="8151421" y="5039030"/>
            <a:ext cx="36792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해결방안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상태창에 확인버튼 생성해서 능력치를 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+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버튼으로 조정한 뒤에 마지막에 확인버튼으로 유저가 선택한 결과를 수행할 수 있게 개선함 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39ED6D8-9065-46B1-921B-1A6AC0F43EED}"/>
              </a:ext>
            </a:extLst>
          </p:cNvPr>
          <p:cNvSpPr/>
          <p:nvPr/>
        </p:nvSpPr>
        <p:spPr>
          <a:xfrm>
            <a:off x="228599" y="595148"/>
            <a:ext cx="10476000" cy="1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888439-C940-48DC-8442-CB6DF6B98F03}"/>
              </a:ext>
            </a:extLst>
          </p:cNvPr>
          <p:cNvSpPr txBox="1"/>
          <p:nvPr/>
        </p:nvSpPr>
        <p:spPr>
          <a:xfrm>
            <a:off x="2978251" y="649364"/>
            <a:ext cx="44885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 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인벤토리 창과 제작 창 분리</a:t>
            </a:r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</a:t>
            </a:r>
            <a:r>
              <a: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인벤토리 창과 제작 창이 분리되어 있어 제작이 불편함</a:t>
            </a:r>
            <a:endParaRPr lang="en-US" altLang="ko-KR" sz="1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7330586-6E48-49C7-A746-A3955E42B083}"/>
              </a:ext>
            </a:extLst>
          </p:cNvPr>
          <p:cNvSpPr txBox="1"/>
          <p:nvPr/>
        </p:nvSpPr>
        <p:spPr>
          <a:xfrm>
            <a:off x="8120679" y="3776197"/>
            <a:ext cx="32694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스킬 포인트 확인버튼 구현</a:t>
            </a:r>
            <a:endParaRPr lang="en-US" altLang="ko-KR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E153B847-86DE-40B8-8809-81F1351B8489}"/>
              </a:ext>
            </a:extLst>
          </p:cNvPr>
          <p:cNvCxnSpPr>
            <a:cxnSpLocks/>
            <a:stCxn id="12" idx="0"/>
            <a:endCxn id="40" idx="1"/>
          </p:cNvCxnSpPr>
          <p:nvPr/>
        </p:nvCxnSpPr>
        <p:spPr>
          <a:xfrm rot="5400000" flipH="1" flipV="1">
            <a:off x="2070816" y="682089"/>
            <a:ext cx="663160" cy="1151709"/>
          </a:xfrm>
          <a:prstGeom prst="bentConnector2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B356707-7750-496F-A484-06C99D507C28}"/>
              </a:ext>
            </a:extLst>
          </p:cNvPr>
          <p:cNvSpPr/>
          <p:nvPr/>
        </p:nvSpPr>
        <p:spPr>
          <a:xfrm>
            <a:off x="1278475" y="46071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i="1" dirty="0">
                <a:solidFill>
                  <a:srgbClr val="1F4E79"/>
                </a:solidFill>
              </a:rPr>
              <a:t>UI</a:t>
            </a:r>
            <a:r>
              <a:rPr lang="ko-KR" altLang="en-US" sz="2400" b="1" i="1" dirty="0">
                <a:solidFill>
                  <a:srgbClr val="1F4E79"/>
                </a:solidFill>
              </a:rPr>
              <a:t>문제점 파악</a:t>
            </a:r>
            <a:r>
              <a:rPr lang="en-US" altLang="ko-KR" sz="2400" b="1" i="1" dirty="0">
                <a:solidFill>
                  <a:srgbClr val="1F4E79"/>
                </a:solidFill>
              </a:rPr>
              <a:t> &amp; UI</a:t>
            </a:r>
            <a:r>
              <a:rPr lang="ko-KR" altLang="en-US" sz="2400" b="1" i="1" dirty="0">
                <a:solidFill>
                  <a:srgbClr val="1F4E79"/>
                </a:solidFill>
              </a:rPr>
              <a:t>문제 개선안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109B062B-B684-4635-A1FC-C95F7E264225}"/>
              </a:ext>
            </a:extLst>
          </p:cNvPr>
          <p:cNvCxnSpPr>
            <a:cxnSpLocks/>
            <a:endCxn id="41" idx="1"/>
          </p:cNvCxnSpPr>
          <p:nvPr/>
        </p:nvCxnSpPr>
        <p:spPr>
          <a:xfrm>
            <a:off x="5031289" y="3866501"/>
            <a:ext cx="3089390" cy="7897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596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2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301841" y="60278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dirty="0">
                <a:solidFill>
                  <a:srgbClr val="1F4E79"/>
                </a:solidFill>
              </a:rPr>
              <a:t>과정</a:t>
            </a:r>
            <a:r>
              <a:rPr lang="en-US" altLang="ko-KR" sz="2400" b="1" i="1" dirty="0">
                <a:solidFill>
                  <a:srgbClr val="1F4E79"/>
                </a:solidFill>
              </a:rPr>
              <a:t>-</a:t>
            </a:r>
            <a:r>
              <a:rPr lang="ko-KR" altLang="en-US" sz="2400" b="1" i="1" dirty="0">
                <a:solidFill>
                  <a:srgbClr val="1F4E79"/>
                </a:solidFill>
              </a:rPr>
              <a:t>본론</a:t>
            </a:r>
            <a:r>
              <a:rPr lang="en-US" altLang="ko-KR" sz="2400" b="1" i="1" dirty="0">
                <a:solidFill>
                  <a:srgbClr val="1F4E79"/>
                </a:solidFill>
              </a:rPr>
              <a:t>(</a:t>
            </a:r>
            <a:r>
              <a:rPr lang="ko-KR" altLang="en-US" sz="2400" b="1" i="1" dirty="0">
                <a:solidFill>
                  <a:srgbClr val="1F4E79"/>
                </a:solidFill>
              </a:rPr>
              <a:t>과정</a:t>
            </a:r>
            <a:r>
              <a:rPr lang="en-US" altLang="ko-KR" sz="2400" b="1" i="1" dirty="0">
                <a:solidFill>
                  <a:srgbClr val="1F4E79"/>
                </a:solidFill>
              </a:rPr>
              <a:t>)</a:t>
            </a:r>
            <a:r>
              <a:rPr lang="ko-KR" altLang="en-US" sz="2400" b="1" i="1" dirty="0">
                <a:solidFill>
                  <a:srgbClr val="1F4E79"/>
                </a:solidFill>
              </a:rPr>
              <a:t> 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05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2625" y="595148"/>
            <a:ext cx="10239375" cy="6262852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792221" y="627008"/>
            <a:ext cx="10239375" cy="6244851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277C48-3D03-4E96-9A49-1B1393E8FB0D}"/>
              </a:ext>
            </a:extLst>
          </p:cNvPr>
          <p:cNvSpPr/>
          <p:nvPr/>
        </p:nvSpPr>
        <p:spPr>
          <a:xfrm>
            <a:off x="228599" y="595147"/>
            <a:ext cx="10476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E40EAE-93B3-43AC-B7B1-234A571C025E}"/>
              </a:ext>
            </a:extLst>
          </p:cNvPr>
          <p:cNvSpPr txBox="1"/>
          <p:nvPr/>
        </p:nvSpPr>
        <p:spPr>
          <a:xfrm>
            <a:off x="3594370" y="1366953"/>
            <a:ext cx="4474976" cy="471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상단 레벨 업 알림 방식 개선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기존 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UI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방식 개선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상태이상 아이콘 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&amp; UI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개선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스킬 포인트 확인 버튼 구현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인벤토리 창과 제작 창 분리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0738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2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301841" y="60278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dirty="0">
                <a:solidFill>
                  <a:srgbClr val="1F4E79"/>
                </a:solidFill>
              </a:rPr>
              <a:t>과정</a:t>
            </a:r>
            <a:r>
              <a:rPr lang="en-US" altLang="ko-KR" sz="2400" b="1" i="1" dirty="0">
                <a:solidFill>
                  <a:srgbClr val="1F4E79"/>
                </a:solidFill>
              </a:rPr>
              <a:t>-</a:t>
            </a:r>
            <a:r>
              <a:rPr lang="ko-KR" altLang="en-US" sz="2400" b="1" i="1" dirty="0">
                <a:solidFill>
                  <a:srgbClr val="1F4E79"/>
                </a:solidFill>
              </a:rPr>
              <a:t>결론</a:t>
            </a:r>
            <a:r>
              <a:rPr lang="en-US" altLang="ko-KR" sz="2400" b="1" i="1" dirty="0">
                <a:solidFill>
                  <a:srgbClr val="1F4E79"/>
                </a:solidFill>
              </a:rPr>
              <a:t>(</a:t>
            </a:r>
            <a:r>
              <a:rPr lang="ko-KR" altLang="en-US" sz="2400" b="1" i="1" dirty="0">
                <a:solidFill>
                  <a:srgbClr val="1F4E79"/>
                </a:solidFill>
              </a:rPr>
              <a:t>결과</a:t>
            </a:r>
            <a:r>
              <a:rPr lang="en-US" altLang="ko-KR" sz="2400" b="1" i="1" dirty="0">
                <a:solidFill>
                  <a:srgbClr val="1F4E79"/>
                </a:solidFill>
              </a:rPr>
              <a:t>)</a:t>
            </a:r>
            <a:r>
              <a:rPr lang="ko-KR" altLang="en-US" sz="2400" b="1" i="1" dirty="0">
                <a:solidFill>
                  <a:srgbClr val="1F4E79"/>
                </a:solidFill>
              </a:rPr>
              <a:t> 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05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2625" y="595148"/>
            <a:ext cx="10239375" cy="6262852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792221" y="653971"/>
            <a:ext cx="10239375" cy="6244851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277C48-3D03-4E96-9A49-1B1393E8FB0D}"/>
              </a:ext>
            </a:extLst>
          </p:cNvPr>
          <p:cNvSpPr/>
          <p:nvPr/>
        </p:nvSpPr>
        <p:spPr>
          <a:xfrm>
            <a:off x="228599" y="595147"/>
            <a:ext cx="10476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E40EAE-93B3-43AC-B7B1-234A571C025E}"/>
              </a:ext>
            </a:extLst>
          </p:cNvPr>
          <p:cNvSpPr txBox="1"/>
          <p:nvPr/>
        </p:nvSpPr>
        <p:spPr>
          <a:xfrm>
            <a:off x="6429080" y="1338065"/>
            <a:ext cx="5362653" cy="51408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82600" algn="just">
              <a:lnSpc>
                <a:spcPct val="107000"/>
              </a:lnSpc>
              <a:spcAft>
                <a:spcPts val="800"/>
              </a:spcAft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알림 방식을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10~12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초 정도 후 사라지게 설계하여 인게임내의 폰트를 최소화 하여 시각성을 향상함 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플레이어 캐릭터의 현재 상태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체력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기력 등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UI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방식을 개선하여 직관성을 향상함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3. 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상태이상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게이지바를 추가하여 플레이어의 능동적인 플레이를 제공함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ko-KR" altLang="en-US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4.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스킬 포인트 확인버튼 구현 으로 인한 플레이어의 실수를 예방할 수 있는 효과를 기대함</a:t>
            </a:r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5. 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자주 사용하는 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UI</a:t>
            </a:r>
            <a:r>
              <a:rPr lang="ko-KR" altLang="en-US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분리하여 한번에 볼 수 있게 하여 플레이어의 게임내의 편리성과 효율성을 제공할 것을 기대함</a:t>
            </a:r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pic>
        <p:nvPicPr>
          <p:cNvPr id="14" name="그래픽 13" descr="뒤로 단색으로 채워진">
            <a:extLst>
              <a:ext uri="{FF2B5EF4-FFF2-40B4-BE49-F238E27FC236}">
                <a16:creationId xmlns:a16="http://schemas.microsoft.com/office/drawing/2014/main" id="{ED22B344-8CBD-44C4-B649-E2DB0D9CA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42419" y="3352506"/>
            <a:ext cx="556006" cy="55600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38576EF-BF0D-42DF-B8BF-90F794220E79}"/>
              </a:ext>
            </a:extLst>
          </p:cNvPr>
          <p:cNvSpPr txBox="1"/>
          <p:nvPr/>
        </p:nvSpPr>
        <p:spPr>
          <a:xfrm>
            <a:off x="344751" y="1485567"/>
            <a:ext cx="4067014" cy="471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상단 레벨 업 알림 방식 개선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기존 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UI 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방식 개선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상태이상 아이콘 </a:t>
            </a:r>
            <a:r>
              <a:rPr lang="en-US" altLang="ko-KR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&amp; UI</a:t>
            </a: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개선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스킬 포인트 확인 버튼 구현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endParaRPr lang="en-US" altLang="ko-KR" sz="2000" kern="100" dirty="0">
              <a:solidFill>
                <a:srgbClr val="000000"/>
              </a:solidFill>
              <a:effectLst/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pPr marL="939800" indent="-457200" algn="just" latinLnBrk="1">
              <a:lnSpc>
                <a:spcPct val="107000"/>
              </a:lnSpc>
              <a:spcAft>
                <a:spcPts val="800"/>
              </a:spcAft>
              <a:buAutoNum type="arabicPeriod"/>
            </a:pPr>
            <a:r>
              <a:rPr lang="ko-KR" altLang="en-US" sz="20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인벤토리 창과 제작 창 분리</a:t>
            </a:r>
            <a:endParaRPr lang="en-US" altLang="ko-KR" sz="20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2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1578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-121939" y="-214181"/>
            <a:ext cx="1339064" cy="1472250"/>
            <a:chOff x="-147340" y="-252281"/>
            <a:chExt cx="1610599" cy="1770793"/>
          </a:xfrm>
        </p:grpSpPr>
        <p:sp>
          <p:nvSpPr>
            <p:cNvPr id="29" name="자유형 28"/>
            <p:cNvSpPr/>
            <p:nvPr/>
          </p:nvSpPr>
          <p:spPr>
            <a:xfrm rot="946517">
              <a:off x="-147340" y="-252280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blipFill dpi="0" rotWithShape="1">
              <a:blip r:embed="rId2">
                <a:alphaModFix amt="26000"/>
              </a:blip>
              <a:srcRect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29"/>
            <p:cNvSpPr/>
            <p:nvPr/>
          </p:nvSpPr>
          <p:spPr>
            <a:xfrm rot="946517">
              <a:off x="-147340" y="-252281"/>
              <a:ext cx="1610599" cy="1770792"/>
            </a:xfrm>
            <a:custGeom>
              <a:avLst/>
              <a:gdLst>
                <a:gd name="connsiteX0" fmla="*/ 0 w 1610599"/>
                <a:gd name="connsiteY0" fmla="*/ 455004 h 1770792"/>
                <a:gd name="connsiteX1" fmla="*/ 1610599 w 1610599"/>
                <a:gd name="connsiteY1" fmla="*/ 0 h 1770792"/>
                <a:gd name="connsiteX2" fmla="*/ 1610599 w 1610599"/>
                <a:gd name="connsiteY2" fmla="*/ 511653 h 1770792"/>
                <a:gd name="connsiteX3" fmla="*/ 479233 w 1610599"/>
                <a:gd name="connsiteY3" fmla="*/ 1765363 h 1770792"/>
                <a:gd name="connsiteX4" fmla="*/ 371718 w 1610599"/>
                <a:gd name="connsiteY4" fmla="*/ 1770792 h 177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599" h="1770792">
                  <a:moveTo>
                    <a:pt x="0" y="455004"/>
                  </a:moveTo>
                  <a:lnTo>
                    <a:pt x="1610599" y="0"/>
                  </a:lnTo>
                  <a:lnTo>
                    <a:pt x="1610599" y="511653"/>
                  </a:lnTo>
                  <a:cubicBezTo>
                    <a:pt x="1610599" y="1164151"/>
                    <a:pt x="1114704" y="1700827"/>
                    <a:pt x="479233" y="1765363"/>
                  </a:cubicBezTo>
                  <a:lnTo>
                    <a:pt x="371718" y="1770792"/>
                  </a:lnTo>
                  <a:close/>
                </a:path>
              </a:pathLst>
            </a:custGeom>
            <a:solidFill>
              <a:schemeClr val="tx1">
                <a:alpha val="5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5" name="직사각형 24"/>
          <p:cNvSpPr/>
          <p:nvPr/>
        </p:nvSpPr>
        <p:spPr>
          <a:xfrm>
            <a:off x="1301841" y="60278"/>
            <a:ext cx="499993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b="1" i="1" dirty="0" err="1">
                <a:solidFill>
                  <a:srgbClr val="1F4E79"/>
                </a:solidFill>
              </a:rPr>
              <a:t>기여점</a:t>
            </a:r>
            <a:r>
              <a:rPr lang="ko-KR" altLang="en-US" sz="2400" b="1" i="1" dirty="0">
                <a:solidFill>
                  <a:srgbClr val="1F4E79"/>
                </a:solidFill>
              </a:rPr>
              <a:t> </a:t>
            </a:r>
            <a:endParaRPr lang="en-US" altLang="ko-KR" sz="2400" b="1" i="1" dirty="0">
              <a:solidFill>
                <a:srgbClr val="1F4E79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3339" y="595149"/>
            <a:ext cx="4828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i="1" dirty="0">
                <a:solidFill>
                  <a:schemeClr val="bg1"/>
                </a:solidFill>
              </a:rPr>
              <a:t>05</a:t>
            </a:r>
            <a:endParaRPr lang="ko-KR" altLang="en-US" sz="2000" dirty="0">
              <a:solidFill>
                <a:schemeClr val="bg1"/>
              </a:solidFill>
            </a:endParaRPr>
          </a:p>
        </p:txBody>
      </p:sp>
      <p:sp>
        <p:nvSpPr>
          <p:cNvPr id="7" name="한쪽 모서리가 둥근 사각형 6"/>
          <p:cNvSpPr/>
          <p:nvPr/>
        </p:nvSpPr>
        <p:spPr>
          <a:xfrm>
            <a:off x="1952625" y="595148"/>
            <a:ext cx="10239375" cy="6262852"/>
          </a:xfrm>
          <a:prstGeom prst="round1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한쪽 모서리가 둥근 사각형 33"/>
          <p:cNvSpPr/>
          <p:nvPr/>
        </p:nvSpPr>
        <p:spPr>
          <a:xfrm>
            <a:off x="1792221" y="629478"/>
            <a:ext cx="10239375" cy="6244851"/>
          </a:xfrm>
          <a:prstGeom prst="round1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F277C48-3D03-4E96-9A49-1B1393E8FB0D}"/>
              </a:ext>
            </a:extLst>
          </p:cNvPr>
          <p:cNvSpPr/>
          <p:nvPr/>
        </p:nvSpPr>
        <p:spPr>
          <a:xfrm>
            <a:off x="228599" y="595147"/>
            <a:ext cx="10476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E40EAE-93B3-43AC-B7B1-234A571C025E}"/>
              </a:ext>
            </a:extLst>
          </p:cNvPr>
          <p:cNvSpPr txBox="1"/>
          <p:nvPr/>
        </p:nvSpPr>
        <p:spPr>
          <a:xfrm>
            <a:off x="228600" y="1804546"/>
            <a:ext cx="466852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- </a:t>
            </a:r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직접 게임플레이를 하면서 스킬 포인트 분배 방식에</a:t>
            </a:r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불편함을 느낌</a:t>
            </a:r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- </a:t>
            </a:r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기존방식은 </a:t>
            </a:r>
            <a:r>
              <a:rPr lang="en-US" altLang="ko-KR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+</a:t>
            </a:r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버튼을 눌러 </a:t>
            </a:r>
            <a:r>
              <a:rPr lang="ko-KR" altLang="en-US" sz="1600" kern="100" dirty="0" err="1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스탯</a:t>
            </a:r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을 분배하는 방식이지만</a:t>
            </a:r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플레이어가 실수로 잘못 분배를 하는 경우에 철회하는</a:t>
            </a:r>
            <a:r>
              <a:rPr lang="en-US" altLang="ko-KR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기능이 존재하지 않아 에러방지의 기능이 존재하지 않음</a:t>
            </a:r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- </a:t>
            </a:r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개선안으로 확인 버튼을 구현하여 플레이어의 선택을 </a:t>
            </a:r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최종적으로 점검해 주는 역할을 부여하여 게임의 포용성 향상을 기대함 </a:t>
            </a:r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en-US" altLang="ko-KR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- </a:t>
            </a:r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상태 창 항목의 종류가 </a:t>
            </a:r>
            <a:r>
              <a:rPr lang="en-US" altLang="ko-KR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9</a:t>
            </a:r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개 이상으로 인간의 작업처리 수보다 많기 때문에</a:t>
            </a:r>
            <a:r>
              <a:rPr lang="en-US" altLang="ko-KR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항목의 수를 최소화 하고  중요 요소는 색감을 다르게 부여하여 시각적으로 편하게  받아 들일 수 있도록 개선함 </a:t>
            </a:r>
            <a:endParaRPr lang="en-US" altLang="ko-KR" sz="1600" kern="100" dirty="0">
              <a:solidFill>
                <a:srgbClr val="0000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Times New Roman" panose="02020603050405020304" pitchFamily="18" charset="0"/>
            </a:endParaRPr>
          </a:p>
          <a:p>
            <a:r>
              <a:rPr lang="ko-KR" altLang="en-US" sz="1600" kern="100" dirty="0">
                <a:solidFill>
                  <a:srgbClr val="00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Times New Roman" panose="02020603050405020304" pitchFamily="18" charset="0"/>
              </a:rPr>
              <a:t>  </a:t>
            </a:r>
            <a:r>
              <a:rPr lang="en-US" altLang="ko-KR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A350E85-04B9-46ED-A63C-93C81D9D059C}"/>
              </a:ext>
            </a:extLst>
          </p:cNvPr>
          <p:cNvGrpSpPr/>
          <p:nvPr/>
        </p:nvGrpSpPr>
        <p:grpSpPr>
          <a:xfrm>
            <a:off x="8570671" y="1604490"/>
            <a:ext cx="3618720" cy="3414287"/>
            <a:chOff x="6911908" y="784424"/>
            <a:chExt cx="5739414" cy="563552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944B03C9-D032-43CB-BCDB-001E51B5F4DE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11908" y="1247147"/>
              <a:ext cx="4296375" cy="5172797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5F9106B-F39B-4F18-8E04-134089957F32}"/>
                </a:ext>
              </a:extLst>
            </p:cNvPr>
            <p:cNvSpPr txBox="1"/>
            <p:nvPr/>
          </p:nvSpPr>
          <p:spPr>
            <a:xfrm>
              <a:off x="9381921" y="784424"/>
              <a:ext cx="32694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스킬 포인트 확인버튼 구현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5B5535A1-13F6-4429-9837-5A7259A5503E}"/>
                </a:ext>
              </a:extLst>
            </p:cNvPr>
            <p:cNvSpPr/>
            <p:nvPr/>
          </p:nvSpPr>
          <p:spPr>
            <a:xfrm>
              <a:off x="10013060" y="1448682"/>
              <a:ext cx="914019" cy="413137"/>
            </a:xfrm>
            <a:prstGeom prst="rect">
              <a:avLst/>
            </a:prstGeom>
            <a:noFill/>
            <a:ln w="254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5" name="직선 화살표 연결선 14">
              <a:extLst>
                <a:ext uri="{FF2B5EF4-FFF2-40B4-BE49-F238E27FC236}">
                  <a16:creationId xmlns:a16="http://schemas.microsoft.com/office/drawing/2014/main" id="{5D8C2AF6-A2B0-483C-B40A-8843DA7B07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24447" y="1045632"/>
              <a:ext cx="0" cy="36673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그림 16" descr="텍스트, 점수판, 캐비닛, 스크린샷이(가) 표시된 사진&#10;&#10;자동 생성된 설명">
            <a:extLst>
              <a:ext uri="{FF2B5EF4-FFF2-40B4-BE49-F238E27FC236}">
                <a16:creationId xmlns:a16="http://schemas.microsoft.com/office/drawing/2014/main" id="{1D3A09D0-5FC6-4A66-BEF6-2A689D7FE3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094" y="1870772"/>
            <a:ext cx="2761780" cy="31480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2" name="그래픽 21" descr="뒤로 단색으로 채워진">
            <a:extLst>
              <a:ext uri="{FF2B5EF4-FFF2-40B4-BE49-F238E27FC236}">
                <a16:creationId xmlns:a16="http://schemas.microsoft.com/office/drawing/2014/main" id="{558915A7-F470-45F9-A98F-53C0AB4DAEF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15943" y="3276671"/>
            <a:ext cx="304658" cy="30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01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1968</TotalTime>
  <Words>789</Words>
  <Application>Microsoft Office PowerPoint</Application>
  <PresentationFormat>와이드스크린</PresentationFormat>
  <Paragraphs>136</Paragraphs>
  <Slides>11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나눔명조</vt:lpstr>
      <vt:lpstr>맑은 고딕</vt:lpstr>
      <vt:lpstr>배달의민족 주아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박성현(2019180047)</cp:lastModifiedBy>
  <cp:revision>213</cp:revision>
  <dcterms:created xsi:type="dcterms:W3CDTF">2017-10-09T06:24:25Z</dcterms:created>
  <dcterms:modified xsi:type="dcterms:W3CDTF">2022-11-07T18:07:41Z</dcterms:modified>
</cp:coreProperties>
</file>

<file path=docProps/thumbnail.jpeg>
</file>